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2" r:id="rId1"/>
  </p:sldMasterIdLst>
  <p:notesMasterIdLst>
    <p:notesMasterId r:id="rId10"/>
  </p:notesMasterIdLst>
  <p:handoutMasterIdLst>
    <p:handoutMasterId r:id="rId11"/>
  </p:handoutMasterIdLst>
  <p:sldIdLst>
    <p:sldId id="294" r:id="rId2"/>
    <p:sldId id="295" r:id="rId3"/>
    <p:sldId id="296" r:id="rId4"/>
    <p:sldId id="291" r:id="rId5"/>
    <p:sldId id="288" r:id="rId6"/>
    <p:sldId id="292" r:id="rId7"/>
    <p:sldId id="271" r:id="rId8"/>
    <p:sldId id="27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  <p:cmAuthor id="2" name="민현식" initials="민" lastIdx="1" clrIdx="1"/>
  <p:cmAuthor id="3" name="Danie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070000"/>
    <a:srgbClr val="2C2C2C"/>
    <a:srgbClr val="363636"/>
    <a:srgbClr val="434343"/>
    <a:srgbClr val="2A2A2A"/>
    <a:srgbClr val="1C1C1C"/>
    <a:srgbClr val="000000"/>
    <a:srgbClr val="230000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8" autoAdjust="0"/>
    <p:restoredTop sz="95320" autoAdjust="0"/>
  </p:normalViewPr>
  <p:slideViewPr>
    <p:cSldViewPr snapToGrid="0">
      <p:cViewPr varScale="1">
        <p:scale>
          <a:sx n="123" d="100"/>
          <a:sy n="123" d="100"/>
        </p:scale>
        <p:origin x="114" y="5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C8B9C3-BC05-424C-B054-453EEF81B6D1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762A82-7A5F-48B4-AD05-F5B30AAE5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3AA8417-1E67-4BD6-B6EF-89A3796D8793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28A3D6-A7C1-43DC-A859-492AA53359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E0118-0D85-490A-A622-81680C1284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171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74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800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3202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9AC5-0A42-48EE-97A7-5BB7195DA76D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74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7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2A4E-7A2B-4095-8E0F-C32C212E08FB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F3D98C-A3AF-437E-9A1D-E87398C1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0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045B-1BC1-4BD0-83FD-1BA3D8CFDA63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082967-2CC9-4712-97D8-77EF5A28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35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D520A-A21B-4201-BAE1-0557F773FC8F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8D875F-8680-44BE-81B9-5E78AA1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78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45F60-033A-4022-9B20-692797884F0A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D3A015-8DC2-4C5A-B23A-74021B2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70318-05FA-4B09-B4CE-8DCC604F73EA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9C7C82-194A-4FF9-8924-5C9D159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79B1-7704-4589-8DC7-C47E564A6BB2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A8DE62-A1C8-4800-8DBC-9144C941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25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A3CE7-C7B3-4E2C-B17D-6E3CE491DBD3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3179-3B86-4AB7-A0F1-BBCC032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396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19FA3-412A-4491-87E0-A1AC65D65950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F17A12-9C81-480F-B5A8-19D046FC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4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B51B-DAF2-4495-946A-86BC9BD46F84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6B2547-566B-4EC8-918A-3E573594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3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13FF-0B8B-4ACA-A732-F314F20841F0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58FC8D-27FF-423A-AC53-B371D689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5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6AD72-F478-4986-B809-060A9EDA7CD9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8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A48302-9001-4F1D-A9FF-D49C6840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5" y="340865"/>
            <a:ext cx="10904555" cy="23762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000" b="1" dirty="0">
                <a:solidFill>
                  <a:srgbClr val="113947"/>
                </a:solidFill>
                <a:latin typeface="+mj-ea"/>
              </a:rPr>
              <a:t>범죄사건</a:t>
            </a:r>
            <a:r>
              <a:rPr lang="ko-KR" altLang="en-US" sz="4000" dirty="0"/>
              <a:t> </a:t>
            </a:r>
            <a:r>
              <a:rPr lang="ko-KR" altLang="en-US" sz="4000" b="1" dirty="0">
                <a:solidFill>
                  <a:srgbClr val="FFC000"/>
                </a:solidFill>
                <a:latin typeface="+mj-ea"/>
              </a:rPr>
              <a:t>데이터</a:t>
            </a:r>
            <a:r>
              <a:rPr lang="ko-KR" altLang="en-US" sz="4000" dirty="0"/>
              <a:t> </a:t>
            </a:r>
            <a:r>
              <a:rPr lang="ko-KR" altLang="en-US" sz="4000" b="1" dirty="0">
                <a:solidFill>
                  <a:srgbClr val="FFC000"/>
                </a:solidFill>
                <a:latin typeface="+mj-ea"/>
              </a:rPr>
              <a:t>분석</a:t>
            </a:r>
            <a:r>
              <a:rPr lang="ko-KR" altLang="en-US" sz="4000" dirty="0"/>
              <a:t> </a:t>
            </a:r>
            <a:r>
              <a:rPr lang="ko-KR" altLang="en-US" sz="4000" b="1" dirty="0">
                <a:solidFill>
                  <a:srgbClr val="113947"/>
                </a:solidFill>
                <a:latin typeface="+mj-ea"/>
              </a:rPr>
              <a:t>및</a:t>
            </a:r>
            <a:r>
              <a:rPr lang="ko-KR" altLang="en-US" sz="4000" dirty="0"/>
              <a:t> </a:t>
            </a:r>
            <a:r>
              <a:rPr lang="ko-KR" altLang="en-US" sz="4000" b="1" dirty="0">
                <a:solidFill>
                  <a:srgbClr val="FFC000"/>
                </a:solidFill>
                <a:latin typeface="+mj-ea"/>
              </a:rPr>
              <a:t>시각화</a:t>
            </a:r>
            <a:r>
              <a:rPr lang="ko-KR" altLang="en-US" sz="4000" dirty="0"/>
              <a:t> </a:t>
            </a:r>
            <a:r>
              <a:rPr lang="en-US" altLang="ko-KR" sz="4000" b="1" dirty="0">
                <a:solidFill>
                  <a:srgbClr val="113947"/>
                </a:solidFill>
                <a:latin typeface="+mj-ea"/>
              </a:rPr>
              <a:t>with</a:t>
            </a:r>
            <a:r>
              <a:rPr lang="en-US" altLang="ko-KR" sz="4000" dirty="0"/>
              <a:t> </a:t>
            </a:r>
            <a:r>
              <a:rPr lang="en-US" altLang="ko-KR" sz="4000" b="1" dirty="0">
                <a:solidFill>
                  <a:srgbClr val="FBA305"/>
                </a:solidFill>
                <a:latin typeface="+mj-ea"/>
              </a:rPr>
              <a:t>Python</a:t>
            </a:r>
            <a:endParaRPr lang="ko-KR" altLang="en-US" sz="4000" b="1" dirty="0">
              <a:solidFill>
                <a:srgbClr val="FBA305"/>
              </a:solidFill>
              <a:latin typeface="+mj-ea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CF316B-45BD-48DB-8C5D-D6A4C00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135" y="4204582"/>
            <a:ext cx="9144000" cy="135829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en-US" altLang="ko-KR" sz="3800" b="1">
                <a:solidFill>
                  <a:srgbClr val="113947"/>
                </a:solidFill>
                <a:latin typeface="+mj-ea"/>
                <a:ea typeface="+mj-ea"/>
              </a:rPr>
              <a:t>1</a:t>
            </a:r>
            <a:r>
              <a:rPr lang="ko-KR" altLang="en-US" sz="3800" b="1">
                <a:solidFill>
                  <a:srgbClr val="113947"/>
                </a:solidFill>
              </a:rPr>
              <a:t>팀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altLang="en-US" sz="1900" b="1">
                <a:solidFill>
                  <a:srgbClr val="113947"/>
                </a:solidFill>
              </a:rPr>
              <a:t>백동민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김용욱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김종연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봉세연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이규복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홍지희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9A1A74-60DD-43DB-9364-A8E1465E125F}"/>
              </a:ext>
            </a:extLst>
          </p:cNvPr>
          <p:cNvSpPr/>
          <p:nvPr/>
        </p:nvSpPr>
        <p:spPr>
          <a:xfrm>
            <a:off x="293798" y="2831844"/>
            <a:ext cx="1110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rgbClr val="113947"/>
                </a:solidFill>
              </a:rPr>
              <a:t>ver</a:t>
            </a:r>
            <a:r>
              <a:rPr lang="en-US" altLang="ko-KR" sz="2000" b="1">
                <a:solidFill>
                  <a:srgbClr val="113947"/>
                </a:solidFill>
              </a:rPr>
              <a:t> 1.0.0</a:t>
            </a:r>
            <a:endParaRPr lang="en-US" altLang="ko-KR" sz="2000" b="1" dirty="0">
              <a:solidFill>
                <a:srgbClr val="113947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3E372-6575-4436-95A1-528CE11ADF5D}"/>
              </a:ext>
            </a:extLst>
          </p:cNvPr>
          <p:cNvSpPr/>
          <p:nvPr/>
        </p:nvSpPr>
        <p:spPr>
          <a:xfrm>
            <a:off x="339726" y="509856"/>
            <a:ext cx="460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자바 기반 빅데이터 시각화 개발자 양성과정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B6FA5D-5CE4-4CD9-A17A-00A40AE3F75E}"/>
              </a:ext>
            </a:extLst>
          </p:cNvPr>
          <p:cNvCxnSpPr>
            <a:cxnSpLocks/>
          </p:cNvCxnSpPr>
          <p:nvPr/>
        </p:nvCxnSpPr>
        <p:spPr>
          <a:xfrm>
            <a:off x="335360" y="3194932"/>
            <a:ext cx="1110432" cy="0"/>
          </a:xfrm>
          <a:prstGeom prst="line">
            <a:avLst/>
          </a:prstGeom>
          <a:ln w="3810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908F81D-32A2-40A9-998C-0EACA551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91" y="147069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7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FAAAC42B-69A4-47A9-9478-4C129A39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80061"/>
              </p:ext>
            </p:extLst>
          </p:nvPr>
        </p:nvGraphicFramePr>
        <p:xfrm>
          <a:off x="528448" y="1124744"/>
          <a:ext cx="11135104" cy="500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 내역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검토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수정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2023.09.21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2023.09.21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최종안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1.0.0)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2023.09.22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2023.09.22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955B87B-82A0-4B64-8682-BED0D98E046E}"/>
              </a:ext>
            </a:extLst>
          </p:cNvPr>
          <p:cNvSpPr/>
          <p:nvPr/>
        </p:nvSpPr>
        <p:spPr>
          <a:xfrm>
            <a:off x="520076" y="7181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113947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b="1">
                <a:solidFill>
                  <a:srgbClr val="113947"/>
                </a:solidFill>
                <a:latin typeface="맑은 고딕" panose="020B0503020000020004" pitchFamily="50" charset="-127"/>
              </a:rPr>
              <a:t>변경 이력 관리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B7593F-A056-46F0-B333-7F2A69CA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3268F-4DF1-4728-BEFF-B99CBB286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1" r="50000" b="72050"/>
          <a:stretch/>
        </p:blipFill>
        <p:spPr>
          <a:xfrm>
            <a:off x="0" y="1848310"/>
            <a:ext cx="6096000" cy="68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B78A4-A941-4425-B7FA-89AB3FEEFF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1" b="72050"/>
          <a:stretch/>
        </p:blipFill>
        <p:spPr>
          <a:xfrm>
            <a:off x="0" y="1848310"/>
            <a:ext cx="12192000" cy="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2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763310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9600" b="1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854217"/>
            <a:ext cx="57579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Software Requirements Specification</a:t>
            </a:r>
            <a:endParaRPr lang="ko-KR" altLang="en-US" sz="5400" b="1" dirty="0">
              <a:blipFill>
                <a:blip r:embed="rId2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5400" b="1" dirty="0">
              <a:blipFill>
                <a:blip r:embed="rId3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08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목록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</a:t>
            </a:r>
            <a:r>
              <a:rPr lang="ko-KR" altLang="en-US" sz="1100" b="1" dirty="0">
                <a:solidFill>
                  <a:srgbClr val="113947"/>
                </a:solidFill>
                <a:latin typeface="+mj-ea"/>
                <a:ea typeface="+mj-ea"/>
              </a:rPr>
              <a:t>흐름도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</a:t>
            </a:r>
            <a:r>
              <a:rPr lang="ko-KR" altLang="en-US" sz="1200" b="1" dirty="0">
                <a:solidFill>
                  <a:srgbClr val="113947"/>
                </a:solidFill>
                <a:latin typeface="+mj-ea"/>
              </a:rPr>
              <a:t>기능정의 목록</a:t>
            </a:r>
            <a:endParaRPr lang="ko-KR" altLang="en-US" sz="12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501615" y="3261616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4F6D9-B2CD-4FD6-B29A-48F3C73F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A8E9A-763C-4DE6-98F8-29770F31B123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EB55D4-06FA-45F7-8B78-51F9F6FB335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CD6EE7-1276-4354-A6B9-7AF5F862CE35}"/>
              </a:ext>
            </a:extLst>
          </p:cNvPr>
          <p:cNvSpPr/>
          <p:nvPr/>
        </p:nvSpPr>
        <p:spPr>
          <a:xfrm>
            <a:off x="2282230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018255-BA3E-46FA-941D-3D348B328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3C32F6-F9A6-49DA-81F5-139CEA48EFC8}"/>
              </a:ext>
            </a:extLst>
          </p:cNvPr>
          <p:cNvSpPr txBox="1"/>
          <p:nvPr/>
        </p:nvSpPr>
        <p:spPr>
          <a:xfrm>
            <a:off x="550013" y="4653136"/>
            <a:ext cx="1728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Requirements List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AFEAB-1162-4819-BA0D-9AF23B7079F1}"/>
              </a:ext>
            </a:extLst>
          </p:cNvPr>
          <p:cNvSpPr txBox="1"/>
          <p:nvPr/>
        </p:nvSpPr>
        <p:spPr>
          <a:xfrm>
            <a:off x="4010423" y="4456329"/>
            <a:ext cx="172819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Functional Specification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8C578AB-01EB-4085-9E16-E0A63CC8A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00" y="4096786"/>
            <a:ext cx="381128" cy="38112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B61329-F02F-4B77-96FD-E9646C29B3EE}"/>
              </a:ext>
            </a:extLst>
          </p:cNvPr>
          <p:cNvSpPr/>
          <p:nvPr/>
        </p:nvSpPr>
        <p:spPr>
          <a:xfrm>
            <a:off x="2591422" y="4710916"/>
            <a:ext cx="1102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Flow Chart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6D8663-A395-4B97-B4D4-8F80B21504FF}"/>
              </a:ext>
            </a:extLst>
          </p:cNvPr>
          <p:cNvSpPr txBox="1"/>
          <p:nvPr/>
        </p:nvSpPr>
        <p:spPr>
          <a:xfrm>
            <a:off x="2278206" y="5107250"/>
            <a:ext cx="172923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흐름도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7ECC7F7-8E76-4AA2-80B2-AA9D60A591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74" y="4109911"/>
            <a:ext cx="426977" cy="426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11DF40-FB08-4CD9-B00C-98820FABD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39" y="356329"/>
            <a:ext cx="5226673" cy="59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BD38A4-40BC-438E-A778-47DE0284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900" y="644344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C3C4BD-963C-4F35-806A-77CC4F008970}"/>
              </a:ext>
            </a:extLst>
          </p:cNvPr>
          <p:cNvSpPr/>
          <p:nvPr/>
        </p:nvSpPr>
        <p:spPr>
          <a:xfrm>
            <a:off x="429964" y="178833"/>
            <a:ext cx="2746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요구사항 목록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B32413A-4E73-4007-AB73-129F57938CA6}"/>
              </a:ext>
            </a:extLst>
          </p:cNvPr>
          <p:cNvSpPr/>
          <p:nvPr/>
        </p:nvSpPr>
        <p:spPr>
          <a:xfrm>
            <a:off x="1469547" y="1320130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5338A81-DFEE-4261-B0DD-4030F3F20B45}"/>
              </a:ext>
            </a:extLst>
          </p:cNvPr>
          <p:cNvSpPr txBox="1"/>
          <p:nvPr/>
        </p:nvSpPr>
        <p:spPr>
          <a:xfrm>
            <a:off x="1699498" y="1562675"/>
            <a:ext cx="29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데이터 처리 및 저장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0C5F61-05C4-4B02-8783-9CECCAA89B0F}"/>
              </a:ext>
            </a:extLst>
          </p:cNvPr>
          <p:cNvSpPr txBox="1"/>
          <p:nvPr/>
        </p:nvSpPr>
        <p:spPr>
          <a:xfrm>
            <a:off x="2201216" y="3369639"/>
            <a:ext cx="195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113947"/>
                </a:solidFill>
                <a:latin typeface="+mj-ea"/>
                <a:ea typeface="+mj-ea"/>
              </a:rPr>
              <a:t>CSV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11CC9E8-9480-4A87-82B2-600CC8C85740}"/>
              </a:ext>
            </a:extLst>
          </p:cNvPr>
          <p:cNvSpPr/>
          <p:nvPr/>
        </p:nvSpPr>
        <p:spPr>
          <a:xfrm>
            <a:off x="7002837" y="1320130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2D23376B-2A67-4A52-B4AD-61A3B8B0AAB5}"/>
              </a:ext>
            </a:extLst>
          </p:cNvPr>
          <p:cNvSpPr txBox="1"/>
          <p:nvPr/>
        </p:nvSpPr>
        <p:spPr>
          <a:xfrm>
            <a:off x="8000787" y="1562675"/>
            <a:ext cx="152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68D71-085B-4F5E-BBE5-4F3FA86E4EE0}"/>
              </a:ext>
            </a:extLst>
          </p:cNvPr>
          <p:cNvSpPr txBox="1"/>
          <p:nvPr/>
        </p:nvSpPr>
        <p:spPr>
          <a:xfrm>
            <a:off x="7551128" y="2579679"/>
            <a:ext cx="2425485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400" b="1" dirty="0">
                <a:solidFill>
                  <a:srgbClr val="113947"/>
                </a:solidFill>
                <a:latin typeface="+mj-ea"/>
                <a:ea typeface="+mj-ea"/>
              </a:rPr>
              <a:t>수집한 데이터의 분석</a:t>
            </a: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r>
              <a:rPr lang="ko-KR" altLang="en-US" sz="1400" b="1" dirty="0">
                <a:solidFill>
                  <a:srgbClr val="113947"/>
                </a:solidFill>
                <a:latin typeface="+mj-ea"/>
                <a:ea typeface="+mj-ea"/>
              </a:rPr>
              <a:t>그래프를 통한 시각화</a:t>
            </a:r>
          </a:p>
        </p:txBody>
      </p:sp>
    </p:spTree>
    <p:extLst>
      <p:ext uri="{BB962C8B-B14F-4D97-AF65-F5344CB8AC3E}">
        <p14:creationId xmlns:p14="http://schemas.microsoft.com/office/powerpoint/2010/main" val="354552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4EEEE9-2957-4535-A97E-58E6E31D5FF3}"/>
              </a:ext>
            </a:extLst>
          </p:cNvPr>
          <p:cNvSpPr/>
          <p:nvPr/>
        </p:nvSpPr>
        <p:spPr>
          <a:xfrm>
            <a:off x="429964" y="178833"/>
            <a:ext cx="4723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흐름도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9567BC-9691-48A4-A218-988B32400E7B}"/>
              </a:ext>
            </a:extLst>
          </p:cNvPr>
          <p:cNvSpPr/>
          <p:nvPr/>
        </p:nvSpPr>
        <p:spPr>
          <a:xfrm>
            <a:off x="4094679" y="1113089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시스템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8A581F4-F6B9-44F5-9265-99970363743B}"/>
              </a:ext>
            </a:extLst>
          </p:cNvPr>
          <p:cNvSpPr/>
          <p:nvPr/>
        </p:nvSpPr>
        <p:spPr>
          <a:xfrm>
            <a:off x="4143213" y="3722508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데이터 처리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A6E29AD-618E-4083-9A7E-B7E971C69DF4}"/>
              </a:ext>
            </a:extLst>
          </p:cNvPr>
          <p:cNvSpPr/>
          <p:nvPr/>
        </p:nvSpPr>
        <p:spPr>
          <a:xfrm>
            <a:off x="1229534" y="2490672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범행동기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E33E6A-C5BB-42E9-8B88-887F991085CA}"/>
              </a:ext>
            </a:extLst>
          </p:cNvPr>
          <p:cNvSpPr/>
          <p:nvPr/>
        </p:nvSpPr>
        <p:spPr>
          <a:xfrm>
            <a:off x="7872198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절도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</a:rPr>
              <a:t> ·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강도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3063F87-ECD1-4D56-A88B-CFF1A4B95EE0}"/>
              </a:ext>
            </a:extLst>
          </p:cNvPr>
          <p:cNvSpPr/>
          <p:nvPr/>
        </p:nvSpPr>
        <p:spPr>
          <a:xfrm>
            <a:off x="9532864" y="2479048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공범 수와 범행도구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20CB52-55C7-4FBE-A745-6D0D0A35E607}"/>
              </a:ext>
            </a:extLst>
          </p:cNvPr>
          <p:cNvSpPr/>
          <p:nvPr/>
        </p:nvSpPr>
        <p:spPr>
          <a:xfrm>
            <a:off x="6211532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단서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인지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검거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39CA03-581C-4570-B9DC-323F3E883C67}"/>
              </a:ext>
            </a:extLst>
          </p:cNvPr>
          <p:cNvSpPr/>
          <p:nvPr/>
        </p:nvSpPr>
        <p:spPr>
          <a:xfrm>
            <a:off x="4550866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시간과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장소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4F6CF4-550F-477F-911F-FC66AED6D7B0}"/>
              </a:ext>
            </a:extLst>
          </p:cNvPr>
          <p:cNvSpPr/>
          <p:nvPr/>
        </p:nvSpPr>
        <p:spPr>
          <a:xfrm>
            <a:off x="2890200" y="2490672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범죄자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인구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E439C2-AE07-46E5-8FDB-7577C884E89D}"/>
              </a:ext>
            </a:extLst>
          </p:cNvPr>
          <p:cNvSpPr/>
          <p:nvPr/>
        </p:nvSpPr>
        <p:spPr>
          <a:xfrm>
            <a:off x="4143213" y="4663070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CSV</a:t>
            </a:r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파일 저장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0F16CD-BB26-40AA-9F53-A5254D38F442}"/>
              </a:ext>
            </a:extLst>
          </p:cNvPr>
          <p:cNvSpPr/>
          <p:nvPr/>
        </p:nvSpPr>
        <p:spPr>
          <a:xfrm>
            <a:off x="4143213" y="5623967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데이터 시각화</a:t>
            </a:r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그래프</a:t>
            </a:r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)</a:t>
            </a:r>
            <a:endParaRPr lang="ko-KR" altLang="en-US" sz="16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A7B45F-29FD-4580-8A47-81CB0C5CB84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3665" y="3397341"/>
            <a:ext cx="2335" cy="32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9EDC061-29CC-4813-96F8-A12616D622CA}"/>
              </a:ext>
            </a:extLst>
          </p:cNvPr>
          <p:cNvCxnSpPr>
            <a:cxnSpLocks/>
          </p:cNvCxnSpPr>
          <p:nvPr/>
        </p:nvCxnSpPr>
        <p:spPr>
          <a:xfrm>
            <a:off x="6112042" y="4196115"/>
            <a:ext cx="0" cy="4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3BE4ED-268C-4E90-AB57-13CC5EA330C8}"/>
              </a:ext>
            </a:extLst>
          </p:cNvPr>
          <p:cNvCxnSpPr>
            <a:cxnSpLocks/>
          </p:cNvCxnSpPr>
          <p:nvPr/>
        </p:nvCxnSpPr>
        <p:spPr>
          <a:xfrm>
            <a:off x="6112042" y="5143517"/>
            <a:ext cx="0" cy="4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E283FD-3269-40AF-9935-0F0E192D3BFA}"/>
              </a:ext>
            </a:extLst>
          </p:cNvPr>
          <p:cNvSpPr txBox="1"/>
          <p:nvPr/>
        </p:nvSpPr>
        <p:spPr>
          <a:xfrm>
            <a:off x="979520" y="1713433"/>
            <a:ext cx="2451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>
                <a:solidFill>
                  <a:srgbClr val="113947"/>
                </a:solidFill>
                <a:latin typeface="+mj-ea"/>
                <a:ea typeface="+mj-ea"/>
              </a:rPr>
              <a:t>CSV</a:t>
            </a:r>
            <a:r>
              <a:rPr lang="ko-KR" altLang="en-US" sz="800" b="1" dirty="0">
                <a:solidFill>
                  <a:srgbClr val="113947"/>
                </a:solidFill>
                <a:latin typeface="+mj-ea"/>
                <a:ea typeface="+mj-ea"/>
              </a:rPr>
              <a:t>파일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CB91BD-5E5C-495F-8C3B-AD607A52551D}"/>
              </a:ext>
            </a:extLst>
          </p:cNvPr>
          <p:cNvSpPr/>
          <p:nvPr/>
        </p:nvSpPr>
        <p:spPr>
          <a:xfrm>
            <a:off x="1045096" y="1928877"/>
            <a:ext cx="10097137" cy="1468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60E64F-5672-4DC0-96A2-12851A117A6F}"/>
              </a:ext>
            </a:extLst>
          </p:cNvPr>
          <p:cNvCxnSpPr>
            <a:cxnSpLocks/>
          </p:cNvCxnSpPr>
          <p:nvPr/>
        </p:nvCxnSpPr>
        <p:spPr>
          <a:xfrm>
            <a:off x="6047465" y="1594118"/>
            <a:ext cx="0" cy="32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24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09E41-1911-4AF9-9038-AD1842C34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91385"/>
              </p:ext>
            </p:extLst>
          </p:nvPr>
        </p:nvGraphicFramePr>
        <p:xfrm>
          <a:off x="305030" y="1032722"/>
          <a:ext cx="11581940" cy="18904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1922220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592766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679926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7183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641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79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데이터 처리 및 저장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수집된 데이터를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전처리한다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결측치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).</a:t>
                      </a:r>
                    </a:p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전처리한 파일을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7934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데이터 시각화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전처리한 파일을 읽어온다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읽어온 파일의 데이터를 시각화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그래프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820481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1A50E0-A136-49A7-B060-4BB6200E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0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60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04</a:t>
            </a:r>
            <a:r>
              <a:rPr kumimoji="0" lang="en-US" altLang="ko-KR" sz="100" b="1" i="0" u="none" strike="noStrike" kern="1200" cap="none" spc="60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60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Q&amp;A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9DB82-CF2B-44B4-916F-3B5C99E5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Thank you</a:t>
            </a:r>
            <a:endParaRPr kumimoji="0" lang="ko-KR" altLang="en-US" sz="5400" b="0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107DA3-D637-4DC6-A76D-04004844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221</Words>
  <Application>Microsoft Office PowerPoint</Application>
  <PresentationFormat>와이드스크린</PresentationFormat>
  <Paragraphs>97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HY견고딕</vt:lpstr>
      <vt:lpstr>맑은 고딕</vt:lpstr>
      <vt:lpstr>Arial</vt:lpstr>
      <vt:lpstr>Calibri</vt:lpstr>
      <vt:lpstr>Calibri Light</vt:lpstr>
      <vt:lpstr>1_Office 테마</vt:lpstr>
      <vt:lpstr>범죄사건 데이터 분석 및 시각화 with 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1875</cp:revision>
  <dcterms:created xsi:type="dcterms:W3CDTF">2019-01-17T10:29:08Z</dcterms:created>
  <dcterms:modified xsi:type="dcterms:W3CDTF">2023-09-21T23:43:28Z</dcterms:modified>
  <cp:version/>
</cp:coreProperties>
</file>